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7" r:id="rId4"/>
    <p:sldId id="258" r:id="rId5"/>
    <p:sldId id="259" r:id="rId6"/>
    <p:sldId id="260" r:id="rId7"/>
    <p:sldId id="262" r:id="rId8"/>
    <p:sldId id="261" r:id="rId9"/>
    <p:sldId id="263" r:id="rId10"/>
    <p:sldId id="264" r:id="rId11"/>
    <p:sldId id="265" r:id="rId12"/>
    <p:sldId id="266" r:id="rId13"/>
    <p:sldId id="268"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053" autoAdjust="0"/>
  </p:normalViewPr>
  <p:slideViewPr>
    <p:cSldViewPr>
      <p:cViewPr varScale="1">
        <p:scale>
          <a:sx n="76" d="100"/>
          <a:sy n="76" d="100"/>
        </p:scale>
        <p:origin x="-18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A4B982-5714-485A-89DF-8EBE539B82E4}" type="datetimeFigureOut">
              <a:rPr lang="en-US" smtClean="0"/>
              <a:pPr/>
              <a:t>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0CFE5-3476-4506-B47D-C07F2EB49EED}" type="slidenum">
              <a:rPr lang="en-US" smtClean="0"/>
              <a:pPr/>
              <a:t>‹#›</a:t>
            </a:fld>
            <a:endParaRPr lang="en-US"/>
          </a:p>
        </p:txBody>
      </p:sp>
    </p:spTree>
    <p:extLst>
      <p:ext uri="{BB962C8B-B14F-4D97-AF65-F5344CB8AC3E}">
        <p14:creationId xmlns:p14="http://schemas.microsoft.com/office/powerpoint/2010/main" val="49827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does teaching </a:t>
            </a:r>
            <a:r>
              <a:rPr lang="en-US" dirty="0" err="1" smtClean="0"/>
              <a:t>Cli-Fi</a:t>
            </a:r>
            <a:r>
              <a:rPr lang="en-US" dirty="0" smtClean="0"/>
              <a:t> help educate</a:t>
            </a:r>
            <a:r>
              <a:rPr lang="en-US" baseline="0" dirty="0" smtClean="0"/>
              <a:t> students about climate change? How does it help them prepare to take an active, informed role in responding to the climate crisis? What can the traditional humanities study of literature contribute to this cause? I’m committed to 3 things: teaching my students to be more ethical citizens; teaching my students to use intellectual skills to understand their ethical responsibilities and solve problems; teaching my students that the climate crisis is requires their full, lifelong, activist involvement.</a:t>
            </a:r>
            <a:endParaRPr lang="en-US" dirty="0" smtClean="0"/>
          </a:p>
        </p:txBody>
      </p:sp>
      <p:sp>
        <p:nvSpPr>
          <p:cNvPr id="4" name="Slide Number Placeholder 3"/>
          <p:cNvSpPr>
            <a:spLocks noGrp="1"/>
          </p:cNvSpPr>
          <p:nvPr>
            <p:ph type="sldNum" sz="quarter" idx="10"/>
          </p:nvPr>
        </p:nvSpPr>
        <p:spPr/>
        <p:txBody>
          <a:bodyPr/>
          <a:lstStyle/>
          <a:p>
            <a:fld id="{E560CFE5-3476-4506-B47D-C07F2EB49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reading the typical alarmist narratives, with their projection of human fears and a worst-case-scenario ontology of human nature, it is important to shift to alternative narratives that imagine different scenarios and project more complex </a:t>
            </a:r>
            <a:r>
              <a:rPr lang="en-US" baseline="0" dirty="0" err="1" smtClean="0"/>
              <a:t>ontologies</a:t>
            </a:r>
            <a:r>
              <a:rPr lang="en-US" baseline="0" dirty="0" smtClean="0"/>
              <a:t>, with altruism, collaboration, adaptation, and communication as the core traits for the protagonist. Stories that present real human actors as agents of change, solving problems within their sphere with moral vigor, directness and clear commitment to human values shows audiences that it is possible to meet this crisis and respond with grace. For this reason, I will include a white paper written by a development NGO from Britain that has proposed a pathway to achieving zero emissions and zero extreme poverty in a generation. While this is certainly an optimistic vision, it shows that such outcomes are possible. And it demonstrates that the climate crisis is a once in a lifetime opportunity to re-engineer human civilization so that we embed justice, equality, and self-determination into our key institutions. Instead of experiencing the climate crisis as entirely fear, which breeds fatalism and apathy, the climate crisis can be imagined as humanity’s best chance of finally getting it right. </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really the key question that I want my students to engage throughout</a:t>
            </a:r>
            <a:r>
              <a:rPr lang="en-US" baseline="0" dirty="0" smtClean="0"/>
              <a:t> the entire semester and to keep with them when they leave. </a:t>
            </a:r>
            <a:r>
              <a:rPr lang="en-US" baseline="0" dirty="0" err="1" smtClean="0"/>
              <a:t>Hulme</a:t>
            </a:r>
            <a:r>
              <a:rPr lang="en-US" baseline="0" dirty="0" smtClean="0"/>
              <a:t> puts it really nicely: “ask not what we can do to solve climate change, but what climate change can do for us” to help us solve human problems like inequality, poverty, exploitation, and injustice. What we need to do is not simply </a:t>
            </a:r>
            <a:r>
              <a:rPr lang="en-US" baseline="0" dirty="0" err="1" smtClean="0"/>
              <a:t>restabalize</a:t>
            </a:r>
            <a:r>
              <a:rPr lang="en-US" baseline="0" dirty="0" smtClean="0"/>
              <a:t> global climate by eliminating anthropogenic greenhouse emissions, though we need to do that too. We need to systematically dismantle “business as usual”  that has made life unlivable for billions of people and parts of our world unlivable for large numbers of living creatures. The climate crisis is only the last, loudest warning that business as usual is wrong in just about every way imaginable. Learning this and being able to do something about it is the point of the old definition of a liberal arts education, which seeks to empower students to become moral citizens of the world. Students should engage with </a:t>
            </a:r>
            <a:r>
              <a:rPr lang="en-US" baseline="0" dirty="0" err="1" smtClean="0"/>
              <a:t>cli-fi</a:t>
            </a:r>
            <a:r>
              <a:rPr lang="en-US" baseline="0" dirty="0" smtClean="0"/>
              <a:t> so that they become aware of how they have internalized many of the assumptions of “business as usual” and are embedded in the existing world view. When they can think speculatively and skeptically about normative assumptions, which </a:t>
            </a:r>
            <a:r>
              <a:rPr lang="en-US" baseline="0" dirty="0" err="1" smtClean="0"/>
              <a:t>cli-fi</a:t>
            </a:r>
            <a:r>
              <a:rPr lang="en-US" baseline="0" dirty="0" smtClean="0"/>
              <a:t> at its best facilitates, then they can write their own, personal narratives of imagining climate change. </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most definitions of </a:t>
            </a:r>
            <a:r>
              <a:rPr lang="en-US" dirty="0" err="1" smtClean="0"/>
              <a:t>cli-fi</a:t>
            </a:r>
            <a:r>
              <a:rPr lang="en-US" dirty="0" smtClean="0"/>
              <a:t> narrow the focus to conflicts between modernity and climate, I would argue that </a:t>
            </a:r>
            <a:r>
              <a:rPr lang="en-US" dirty="0" err="1" smtClean="0"/>
              <a:t>cli-fi</a:t>
            </a:r>
            <a:r>
              <a:rPr lang="en-US" dirty="0" smtClean="0"/>
              <a:t> has been a part of human storytelling since the earliest myths. For example, many ancient cultures have a story of catastrophic</a:t>
            </a:r>
            <a:r>
              <a:rPr lang="en-US" baseline="0" dirty="0" smtClean="0"/>
              <a:t> global flooding wiping out civilization.</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accounting for obvious omissions, a narrow definition,</a:t>
            </a:r>
            <a:r>
              <a:rPr lang="en-US" baseline="0" dirty="0" smtClean="0"/>
              <a:t> and a bias toward recent publications, this is a significant surge. More writers are using the tools of speculative fiction to imagine dramas under the shaping influence of climate change. These stories range from apocalyptic dystopian to action adventure to domestic realism and magic realism. A lot of the stories listed on eco-fiction.com are young adult or children’s literature. What this means is that there are more narratives about climate change in the public sphere and that students have a much higher chance of exposure to multiple and conflicting imagined future scenarios. Whereas previous generations could be counted on to be ignorant or </a:t>
            </a:r>
            <a:r>
              <a:rPr lang="en-US" baseline="0" dirty="0" err="1" smtClean="0"/>
              <a:t>denialist</a:t>
            </a:r>
            <a:r>
              <a:rPr lang="en-US" baseline="0" dirty="0" smtClean="0"/>
              <a:t> (the two main positions of Americans on climate change), current and future generations will be struggling with multiple conflicting knowledge. </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but not all </a:t>
            </a:r>
            <a:r>
              <a:rPr lang="en-US" dirty="0" err="1" smtClean="0"/>
              <a:t>cli-fi</a:t>
            </a:r>
            <a:r>
              <a:rPr lang="en-US" baseline="0" dirty="0" smtClean="0"/>
              <a:t> would also be categorized as sci-fi, particularly </a:t>
            </a:r>
            <a:r>
              <a:rPr lang="en-US" baseline="0" dirty="0" err="1" smtClean="0"/>
              <a:t>cli-fi</a:t>
            </a:r>
            <a:r>
              <a:rPr lang="en-US" baseline="0" dirty="0" smtClean="0"/>
              <a:t> that attempts to create futurist settings. My own anecdotal understanding is that much of the </a:t>
            </a:r>
            <a:r>
              <a:rPr lang="en-US" baseline="0" dirty="0" err="1" smtClean="0"/>
              <a:t>cli-fi</a:t>
            </a:r>
            <a:r>
              <a:rPr lang="en-US" baseline="0" dirty="0" smtClean="0"/>
              <a:t> / sci-fi is simply re-writing nuclear Armageddon stories as climate Armageddon. The Rapture, </a:t>
            </a:r>
            <a:r>
              <a:rPr lang="en-US" baseline="0" dirty="0" err="1" smtClean="0"/>
              <a:t>Snowpiercer</a:t>
            </a:r>
            <a:r>
              <a:rPr lang="en-US" baseline="0" dirty="0" smtClean="0"/>
              <a:t>, and The Day After Tomorrow. Many of these rely on paranoid conspiracy theories. Mary Shelley also wrote a novel in 1826 called The Last Man about a virus that wipes out human civilization set in 2100; many would consider this the first sci-fi / </a:t>
            </a:r>
            <a:r>
              <a:rPr lang="en-US" baseline="0" dirty="0" err="1" smtClean="0"/>
              <a:t>cli-fi</a:t>
            </a:r>
            <a:r>
              <a:rPr lang="en-US" baseline="0" dirty="0" smtClean="0"/>
              <a:t>. It certainly is </a:t>
            </a:r>
            <a:r>
              <a:rPr lang="en-US" baseline="0" dirty="0" err="1" smtClean="0"/>
              <a:t>precident</a:t>
            </a:r>
            <a:r>
              <a:rPr lang="en-US" baseline="0" dirty="0" smtClean="0"/>
              <a:t> for Margaret Atwood’s </a:t>
            </a:r>
            <a:r>
              <a:rPr lang="en-US" baseline="0" dirty="0" err="1" smtClean="0"/>
              <a:t>MaddAddam</a:t>
            </a:r>
            <a:r>
              <a:rPr lang="en-US" baseline="0" dirty="0" smtClean="0"/>
              <a:t> trilogy. </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Margaret Attwood prefers the label</a:t>
            </a:r>
            <a:r>
              <a:rPr lang="en-US" baseline="0" dirty="0" smtClean="0"/>
              <a:t> “speculative fiction” for her writing. The ability to realize imaginative speculations about the future based on historical probability and likelihoods is one of literature’s greatest powers. It is the reason Plato felt it was a dangerous illusion and banned it from The Republic; it is also the reason so many, from Sir Philip Sydney in 1594 to Jacques Derrida in 1989, have admired its power to teach heretofore unrecognized possibilities. By its nature, literature introduces us to “the other.” It encourages us to think alternatively.</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 I’m being provocative here, but my</a:t>
            </a:r>
            <a:r>
              <a:rPr lang="en-US" baseline="0" dirty="0" smtClean="0"/>
              <a:t> point is that humans use narrative as a primary technique for making claims about causation, whether we are talking about how the past caused the present, or how the present will cause the future. Any scenario building employs narrative to represent how a certain scenario will come to pass as a result of identifiable causes leading inexorably to certain effects and leading through certain conflicts that will be resolved. Science, as people like Bruno </a:t>
            </a:r>
            <a:r>
              <a:rPr lang="en-US" baseline="0" dirty="0" err="1" smtClean="0"/>
              <a:t>Latour</a:t>
            </a:r>
            <a:r>
              <a:rPr lang="en-US" baseline="0" dirty="0" smtClean="0"/>
              <a:t> have argued, uses narrative when it links enormous chains of causation to make the distant and invisible clear and present. All college students should have an advanced understanding of narrative theory, including the way narrative treats time and space and character and point of view.</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Scientists have done their work well: we know plenty about the climate system and what is causing current climate </a:t>
            </a:r>
            <a:r>
              <a:rPr lang="en-US" dirty="0" err="1" smtClean="0"/>
              <a:t>instabiilty</a:t>
            </a:r>
            <a:r>
              <a:rPr lang="en-US" dirty="0" smtClean="0"/>
              <a:t>. </a:t>
            </a:r>
            <a:r>
              <a:rPr lang="en-US" dirty="0" err="1" smtClean="0"/>
              <a:t>Hulme</a:t>
            </a:r>
            <a:r>
              <a:rPr lang="en-US" baseline="0" dirty="0" smtClean="0"/>
              <a:t> characterizes the climate crisis as a “wicked problem” requiring a “clumsy solution”: in other words, we are never going to know everything about the climate crisis or all of the interrelated consequences of our mitigation efforts before we have to start working on it. As Bruno </a:t>
            </a:r>
            <a:r>
              <a:rPr lang="en-US" baseline="0" dirty="0" err="1" smtClean="0"/>
              <a:t>Latour</a:t>
            </a:r>
            <a:r>
              <a:rPr lang="en-US" baseline="0" dirty="0" smtClean="0"/>
              <a:t> puts it, the climate crisis is a “public problem” that elites cannot solve: public problems are ones in which the “facts are obscure, the </a:t>
            </a:r>
            <a:r>
              <a:rPr lang="en-US" baseline="0" dirty="0" err="1" smtClean="0"/>
              <a:t>precidents</a:t>
            </a:r>
            <a:r>
              <a:rPr lang="en-US" baseline="0" dirty="0" smtClean="0"/>
              <a:t> are lacking, and novelty and confusion pervade everything.” Add to that the way current political and economic elites are compromised by their very positions of power within a system that is itself the problem and must itself be changed and you have a problem that can only be solved by a mass movement of active citizens motivated by their moral belief. As I put it in my syllabus, the climate crisis is not a problem of science, technology, or money; it’s a failure of imagination. Thus teaching in the area where imagination is engaged with the climate crisis is essential.</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Malcolm Miles writes in “Environmentalism, Art and Agency,” “The problem is not so much a lack of books as an absence of translation of understanding into appropriate action.” He goes on to write that the way environmental problems are generally represented deprives general readers of agency. This is true whether the representation is scientific or artistic. We tend to believe that environmental problems are things “out there” and need to be fixed by scientists or engineers. But what the environment means to us is something that has to be figured out “in here” through imaginative, philosophical, and ethical engagement with the implications of human-nature relationships. Literature and humanities study is the proper place for this kind of engagement to take place. We need to help students figure out what the climate crisis means to them and how they imagine their relationship to the rest of the world. Only then will they be able to have agency and take action.</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If students are going to understand the meaning of climate change and their moral position on the climate crisis, then they need to be exposed to the variety of climate</a:t>
            </a:r>
            <a:r>
              <a:rPr lang="en-US" baseline="0" dirty="0" smtClean="0"/>
              <a:t> narratives. They should be able to deconstruct those narrative by asking whose interests they serve, what motivates them, how and why they take the form they do, who controls them, how different audiences receive them, and the institutional forces at work in their dissemination. Narratives always reflect power relations. The dominant narrative about climate change represents the outcome of climate crisis as catastrophic collapse, often leading to some form of dystopian, post-apocalypse future where human life is “nasty, cold, brutish, and short.” These stories represent humans as incapable of responding to crisis productively, generously, or humanely. Generally the worst vision of human nature is assumed, that we are inherently selfish, myopic, incapable of adaptation, and greedy. While the apocalyptic stories are often told by people who are frustrated that the public isn’t getting the message, turning up the fear volume is proven not to work. The problem isn’t the representation of climate change, science, or the environment; it’s the representation of humanity. The ugly, two-dimensional vision of selfish, greedy humanity simply confirms the audience’s fatalistic assumptions about humanity that have been built up from over two centuries of utilitarian philosophy and capitalist economics. The irony is that capitalism is the problem, but capitalism deploys an ontology of human motivation that defeats alternative narratives of human relationships. Students need to work through the assumptions about human nature that are embedded in the dominant narrative of </a:t>
            </a:r>
            <a:r>
              <a:rPr lang="en-US" baseline="0" dirty="0" err="1" smtClean="0"/>
              <a:t>cli-fi</a:t>
            </a:r>
            <a:r>
              <a:rPr lang="en-US" baseline="0" dirty="0" smtClean="0"/>
              <a:t> in order to consider different ways of imagining human-human and human-nature relations in a setting of climate crisis. </a:t>
            </a:r>
            <a:endParaRPr lang="en-US" dirty="0"/>
          </a:p>
        </p:txBody>
      </p:sp>
      <p:sp>
        <p:nvSpPr>
          <p:cNvPr id="4" name="Slide Number Placeholder 3"/>
          <p:cNvSpPr>
            <a:spLocks noGrp="1"/>
          </p:cNvSpPr>
          <p:nvPr>
            <p:ph type="sldNum" sz="quarter" idx="10"/>
          </p:nvPr>
        </p:nvSpPr>
        <p:spPr/>
        <p:txBody>
          <a:bodyPr/>
          <a:lstStyle/>
          <a:p>
            <a:fld id="{E560CFE5-3476-4506-B47D-C07F2EB49EE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AC24C9-4C50-4794-91FA-30B09B7A3C84}" type="datetimeFigureOut">
              <a:rPr lang="en-US" smtClean="0"/>
              <a:pPr/>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C24C9-4C50-4794-91FA-30B09B7A3C84}" type="datetimeFigureOut">
              <a:rPr lang="en-US" smtClean="0"/>
              <a:pPr/>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C24C9-4C50-4794-91FA-30B09B7A3C84}" type="datetimeFigureOut">
              <a:rPr lang="en-US" smtClean="0"/>
              <a:pPr/>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C24C9-4C50-4794-91FA-30B09B7A3C84}" type="datetimeFigureOut">
              <a:rPr lang="en-US" smtClean="0"/>
              <a:pPr/>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AC24C9-4C50-4794-91FA-30B09B7A3C84}" type="datetimeFigureOut">
              <a:rPr lang="en-US" smtClean="0"/>
              <a:pPr/>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AC24C9-4C50-4794-91FA-30B09B7A3C84}" type="datetimeFigureOut">
              <a:rPr lang="en-US" smtClean="0"/>
              <a:pPr/>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AC24C9-4C50-4794-91FA-30B09B7A3C84}" type="datetimeFigureOut">
              <a:rPr lang="en-US" smtClean="0"/>
              <a:pPr/>
              <a:t>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C24C9-4C50-4794-91FA-30B09B7A3C84}" type="datetimeFigureOut">
              <a:rPr lang="en-US" smtClean="0"/>
              <a:pPr/>
              <a:t>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C24C9-4C50-4794-91FA-30B09B7A3C84}" type="datetimeFigureOut">
              <a:rPr lang="en-US" smtClean="0"/>
              <a:pPr/>
              <a:t>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C24C9-4C50-4794-91FA-30B09B7A3C84}" type="datetimeFigureOut">
              <a:rPr lang="en-US" smtClean="0"/>
              <a:pPr/>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C24C9-4C50-4794-91FA-30B09B7A3C84}" type="datetimeFigureOut">
              <a:rPr lang="en-US" smtClean="0"/>
              <a:pPr/>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8570-BE19-40EB-AE74-55AE60BBAE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C24C9-4C50-4794-91FA-30B09B7A3C84}" type="datetimeFigureOut">
              <a:rPr lang="en-US" smtClean="0"/>
              <a:pPr/>
              <a:t>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28570-BE19-40EB-AE74-55AE60BBAE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environment.yale.edu/climate-communication/articles/archives/C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Climate Change Narratives</a:t>
            </a:r>
            <a:endParaRPr lang="en-US" b="1" dirty="0"/>
          </a:p>
        </p:txBody>
      </p:sp>
      <p:sp>
        <p:nvSpPr>
          <p:cNvPr id="3" name="Subtitle 2"/>
          <p:cNvSpPr>
            <a:spLocks noGrp="1"/>
          </p:cNvSpPr>
          <p:nvPr>
            <p:ph type="subTitle" idx="1"/>
          </p:nvPr>
        </p:nvSpPr>
        <p:spPr/>
        <p:txBody>
          <a:bodyPr>
            <a:normAutofit fontScale="70000" lnSpcReduction="20000"/>
          </a:bodyPr>
          <a:lstStyle/>
          <a:p>
            <a:r>
              <a:rPr lang="en-US" dirty="0" smtClean="0"/>
              <a:t>What are they?</a:t>
            </a:r>
          </a:p>
          <a:p>
            <a:r>
              <a:rPr lang="en-US" dirty="0" smtClean="0"/>
              <a:t>Why teach them? </a:t>
            </a:r>
          </a:p>
          <a:p>
            <a:r>
              <a:rPr lang="en-US" dirty="0" smtClean="0"/>
              <a:t>What texts to teach?</a:t>
            </a:r>
          </a:p>
          <a:p>
            <a:endParaRPr lang="en-US" dirty="0" smtClean="0"/>
          </a:p>
          <a:p>
            <a:r>
              <a:rPr lang="en-US" sz="2000" dirty="0" smtClean="0"/>
              <a:t>By Drew Hubbell</a:t>
            </a:r>
            <a:endParaRPr lang="en-US" sz="2000" dirty="0"/>
          </a:p>
        </p:txBody>
      </p:sp>
      <p:sp>
        <p:nvSpPr>
          <p:cNvPr id="5" name="TextBox 4"/>
          <p:cNvSpPr txBox="1"/>
          <p:nvPr/>
        </p:nvSpPr>
        <p:spPr>
          <a:xfrm>
            <a:off x="1905000" y="1219200"/>
            <a:ext cx="50292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n-US" dirty="0" smtClean="0"/>
              <a:t>“Climate Change offers great storytelling potential.” Mike </a:t>
            </a:r>
            <a:r>
              <a:rPr lang="en-US" dirty="0" err="1" smtClean="0"/>
              <a:t>Hulme</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Why Teach </a:t>
            </a:r>
            <a:r>
              <a:rPr lang="en-US" b="1" dirty="0" err="1" smtClean="0"/>
              <a:t>Cli-Fi</a:t>
            </a:r>
            <a:r>
              <a:rPr lang="en-US" b="1" dirty="0" smtClean="0"/>
              <a:t>?</a:t>
            </a:r>
            <a:endParaRPr lang="en-US" b="1"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smtClean="0"/>
              <a:t>“</a:t>
            </a:r>
            <a:r>
              <a:rPr lang="en-US" i="1" dirty="0" smtClean="0"/>
              <a:t>Indeed, a great deal of the work of deep social change involves having debates during which new stories can be told to replace the ones that have failed us. Because if we are to have any hope of making the kind of </a:t>
            </a:r>
            <a:r>
              <a:rPr lang="en-US" i="1" dirty="0" err="1" smtClean="0"/>
              <a:t>civilizational</a:t>
            </a:r>
            <a:r>
              <a:rPr lang="en-US" i="1" dirty="0" smtClean="0"/>
              <a:t> leap required of this fateful decade, we will need to start believing, once again, that humanity is not hopelessly selfish and greedy; the image ceaselessly sold to us by everything from reality shows to neoclassical economics</a:t>
            </a:r>
            <a:r>
              <a:rPr lang="en-US" dirty="0" smtClean="0"/>
              <a:t>.” Naomi Klein, “A People’s Shock” </a:t>
            </a:r>
            <a:r>
              <a:rPr lang="en-US" i="1" dirty="0" smtClean="0"/>
              <a:t>The Nation</a:t>
            </a:r>
            <a:r>
              <a:rPr lang="en-US" dirty="0" smtClean="0"/>
              <a:t>, 1/6/14, 18-20.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Why Teach </a:t>
            </a:r>
            <a:r>
              <a:rPr lang="en-US" b="1" dirty="0" err="1" smtClean="0"/>
              <a:t>Cli-Fi</a:t>
            </a:r>
            <a:r>
              <a:rPr lang="en-US" b="1" dirty="0" smtClean="0"/>
              <a:t>?</a:t>
            </a:r>
            <a:endParaRPr lang="en-US"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Does it matter if we secure our goal of </a:t>
            </a:r>
            <a:r>
              <a:rPr lang="en-US" dirty="0" err="1" smtClean="0"/>
              <a:t>restabilizing</a:t>
            </a:r>
            <a:r>
              <a:rPr lang="en-US" dirty="0" smtClean="0"/>
              <a:t> global climate but have not made the world a better place?</a:t>
            </a:r>
          </a:p>
          <a:p>
            <a:pPr>
              <a:buNone/>
            </a:pPr>
            <a:endParaRPr lang="en-US" sz="1100" dirty="0" smtClean="0"/>
          </a:p>
          <a:p>
            <a:r>
              <a:rPr lang="en-US" dirty="0" smtClean="0"/>
              <a:t>“</a:t>
            </a:r>
            <a:r>
              <a:rPr lang="en-US" i="1" dirty="0" smtClean="0"/>
              <a:t>Rather than placing ourselves in a fight against climate change, we need a more constructive and imaginative engagement with the idea of climate change…the idea of climate change should be used to rethink and renegotiate our wider social goals about how and why we live on this planet</a:t>
            </a:r>
            <a:r>
              <a:rPr lang="en-US" dirty="0" smtClean="0"/>
              <a:t>.” </a:t>
            </a:r>
            <a:r>
              <a:rPr lang="en-US" dirty="0" err="1" smtClean="0"/>
              <a:t>Hulme</a:t>
            </a:r>
            <a:r>
              <a:rPr lang="en-US" dirty="0" smtClean="0"/>
              <a:t> 361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What I teach: Primary Texts</a:t>
            </a:r>
            <a:endParaRPr lang="en-US" b="1" dirty="0"/>
          </a:p>
        </p:txBody>
      </p:sp>
      <p:sp>
        <p:nvSpPr>
          <p:cNvPr id="3" name="Content Placeholder 2"/>
          <p:cNvSpPr>
            <a:spLocks noGrp="1"/>
          </p:cNvSpPr>
          <p:nvPr>
            <p:ph idx="1"/>
          </p:nvPr>
        </p:nvSpPr>
        <p:spPr>
          <a:xfrm>
            <a:off x="457200" y="1295400"/>
            <a:ext cx="8229600" cy="5105400"/>
          </a:xfrm>
        </p:spPr>
        <p:txBody>
          <a:bodyPr>
            <a:normAutofit/>
          </a:bodyPr>
          <a:lstStyle/>
          <a:p>
            <a:r>
              <a:rPr lang="en-US" dirty="0" smtClean="0"/>
              <a:t>A mix of short and long fiction and films: </a:t>
            </a:r>
          </a:p>
          <a:p>
            <a:pPr lvl="1"/>
            <a:r>
              <a:rPr lang="en-US" dirty="0" smtClean="0"/>
              <a:t>The Rapture </a:t>
            </a:r>
          </a:p>
          <a:p>
            <a:pPr lvl="1"/>
            <a:r>
              <a:rPr lang="en-US" dirty="0" smtClean="0"/>
              <a:t>The Collapse of Western Civilization</a:t>
            </a:r>
          </a:p>
          <a:p>
            <a:pPr lvl="1"/>
            <a:r>
              <a:rPr lang="en-US" dirty="0" smtClean="0"/>
              <a:t>Flight Behavior</a:t>
            </a:r>
          </a:p>
          <a:p>
            <a:pPr lvl="1"/>
            <a:r>
              <a:rPr lang="en-US" dirty="0" smtClean="0"/>
              <a:t>The Stone Gods</a:t>
            </a:r>
          </a:p>
          <a:p>
            <a:pPr lvl="1"/>
            <a:r>
              <a:rPr lang="en-US" dirty="0" err="1" smtClean="0"/>
              <a:t>Snowpiercer</a:t>
            </a:r>
            <a:endParaRPr lang="en-US" dirty="0" smtClean="0"/>
          </a:p>
          <a:p>
            <a:pPr lvl="1"/>
            <a:r>
              <a:rPr lang="en-US" dirty="0" smtClean="0"/>
              <a:t>The Day After Tomorrow</a:t>
            </a:r>
          </a:p>
          <a:p>
            <a:pPr lvl="1"/>
            <a:r>
              <a:rPr lang="en-US" dirty="0" smtClean="0"/>
              <a:t>The Age of Stupid</a:t>
            </a:r>
          </a:p>
          <a:p>
            <a:pPr lvl="1"/>
            <a:r>
              <a:rPr lang="en-US" dirty="0" smtClean="0"/>
              <a:t>Avatar</a:t>
            </a:r>
          </a:p>
          <a:p>
            <a:pPr>
              <a:buNone/>
            </a:pPr>
            <a:endParaRPr lang="en-US" sz="900" dirty="0" smtClean="0"/>
          </a:p>
          <a:p>
            <a:pPr>
              <a:buNone/>
            </a:pPr>
            <a:endParaRPr lang="en-US" sz="9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Teach: Types of Texts</a:t>
            </a:r>
            <a:endParaRPr lang="en-US" dirty="0"/>
          </a:p>
        </p:txBody>
      </p:sp>
      <p:sp>
        <p:nvSpPr>
          <p:cNvPr id="3" name="Content Placeholder 2"/>
          <p:cNvSpPr>
            <a:spLocks noGrp="1"/>
          </p:cNvSpPr>
          <p:nvPr>
            <p:ph idx="1"/>
          </p:nvPr>
        </p:nvSpPr>
        <p:spPr/>
        <p:txBody>
          <a:bodyPr>
            <a:normAutofit/>
          </a:bodyPr>
          <a:lstStyle/>
          <a:p>
            <a:r>
              <a:rPr lang="en-US" dirty="0" smtClean="0"/>
              <a:t>Different versions of climate change narrative</a:t>
            </a:r>
          </a:p>
          <a:p>
            <a:pPr lvl="1"/>
            <a:r>
              <a:rPr lang="en-US" dirty="0" smtClean="0"/>
              <a:t>Apocalypse / dystopian</a:t>
            </a:r>
          </a:p>
          <a:p>
            <a:pPr lvl="1"/>
            <a:r>
              <a:rPr lang="en-US" dirty="0" smtClean="0"/>
              <a:t>Action Adventure</a:t>
            </a:r>
          </a:p>
          <a:p>
            <a:pPr lvl="1"/>
            <a:r>
              <a:rPr lang="en-US" dirty="0" smtClean="0"/>
              <a:t>Domestic Realism</a:t>
            </a:r>
          </a:p>
          <a:p>
            <a:pPr lvl="1"/>
            <a:r>
              <a:rPr lang="en-US" dirty="0" smtClean="0"/>
              <a:t>Fantasy</a:t>
            </a:r>
          </a:p>
          <a:p>
            <a:pPr lvl="1"/>
            <a:r>
              <a:rPr lang="en-US" dirty="0" smtClean="0"/>
              <a:t>Speculative Fiction / Magic Realism</a:t>
            </a:r>
          </a:p>
          <a:p>
            <a:pPr lvl="1"/>
            <a:r>
              <a:rPr lang="en-US" dirty="0" smtClean="0"/>
              <a:t>Documentary from the Future</a:t>
            </a:r>
          </a:p>
          <a:p>
            <a:pPr>
              <a:buNone/>
            </a:pPr>
            <a:endParaRPr lang="en-US" sz="9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Teach: Secondary Texts</a:t>
            </a:r>
            <a:endParaRPr lang="en-US" dirty="0"/>
          </a:p>
        </p:txBody>
      </p:sp>
      <p:sp>
        <p:nvSpPr>
          <p:cNvPr id="3" name="Content Placeholder 2"/>
          <p:cNvSpPr>
            <a:spLocks noGrp="1"/>
          </p:cNvSpPr>
          <p:nvPr>
            <p:ph idx="1"/>
          </p:nvPr>
        </p:nvSpPr>
        <p:spPr/>
        <p:txBody>
          <a:bodyPr/>
          <a:lstStyle/>
          <a:p>
            <a:r>
              <a:rPr lang="en-US" dirty="0" smtClean="0"/>
              <a:t>Supplemental texts from science, journalism, policy studies, and cultural criticism</a:t>
            </a:r>
          </a:p>
          <a:p>
            <a:pPr lvl="1"/>
            <a:r>
              <a:rPr lang="en-US" dirty="0" smtClean="0"/>
              <a:t>Why We Disagree About Climate Change</a:t>
            </a:r>
          </a:p>
          <a:p>
            <a:pPr lvl="1"/>
            <a:r>
              <a:rPr lang="en-US" dirty="0" smtClean="0"/>
              <a:t>This Changes Everything: Capitalism v Climate</a:t>
            </a:r>
          </a:p>
          <a:p>
            <a:pPr lvl="1"/>
            <a:r>
              <a:rPr lang="en-US" dirty="0" smtClean="0"/>
              <a:t>Targeting Zero-Zero</a:t>
            </a:r>
          </a:p>
          <a:p>
            <a:pPr lvl="1"/>
            <a:r>
              <a:rPr lang="en-US" dirty="0" smtClean="0"/>
              <a:t>Culture, Environment, and </a:t>
            </a:r>
            <a:r>
              <a:rPr lang="en-US" dirty="0" err="1" smtClean="0"/>
              <a:t>Ecopolitics</a:t>
            </a:r>
            <a:endParaRPr lang="en-US" dirty="0" smtClean="0"/>
          </a:p>
          <a:p>
            <a:pPr lvl="1"/>
            <a:r>
              <a:rPr lang="en-US" dirty="0" smtClean="0"/>
              <a:t>IPCC AR5 SYR Summary </a:t>
            </a:r>
            <a:r>
              <a:rPr lang="en-US" smtClean="0"/>
              <a:t>for Policy Makers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 Teach: Intellectual Approaches</a:t>
            </a:r>
            <a:endParaRPr lang="en-US" dirty="0"/>
          </a:p>
        </p:txBody>
      </p:sp>
      <p:sp>
        <p:nvSpPr>
          <p:cNvPr id="3" name="Content Placeholder 2"/>
          <p:cNvSpPr>
            <a:spLocks noGrp="1"/>
          </p:cNvSpPr>
          <p:nvPr>
            <p:ph idx="1"/>
          </p:nvPr>
        </p:nvSpPr>
        <p:spPr/>
        <p:txBody>
          <a:bodyPr/>
          <a:lstStyle/>
          <a:p>
            <a:r>
              <a:rPr lang="en-US" dirty="0" smtClean="0"/>
              <a:t>Critical thinking, resistant reading, knowledge-based assessment of power structures, climate justice analysis, </a:t>
            </a:r>
            <a:r>
              <a:rPr lang="en-US" dirty="0" err="1" smtClean="0"/>
              <a:t>ecocriticism</a:t>
            </a:r>
            <a:endParaRPr lang="en-US" dirty="0" smtClean="0"/>
          </a:p>
          <a:p>
            <a:pPr>
              <a:buNone/>
            </a:pPr>
            <a:endParaRPr lang="en-US" sz="900" dirty="0" smtClean="0"/>
          </a:p>
          <a:p>
            <a:r>
              <a:rPr lang="en-US" dirty="0" smtClean="0"/>
              <a:t>Moral and ethical inquiry: what future do we want? </a:t>
            </a:r>
          </a:p>
          <a:p>
            <a:pPr>
              <a:buNone/>
            </a:pPr>
            <a:endParaRPr lang="en-US" sz="900"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 Teach: The Empire Writes Back</a:t>
            </a:r>
            <a:endParaRPr lang="en-US" dirty="0"/>
          </a:p>
        </p:txBody>
      </p:sp>
      <p:sp>
        <p:nvSpPr>
          <p:cNvPr id="3" name="Content Placeholder 2"/>
          <p:cNvSpPr>
            <a:spLocks noGrp="1"/>
          </p:cNvSpPr>
          <p:nvPr>
            <p:ph idx="1"/>
          </p:nvPr>
        </p:nvSpPr>
        <p:spPr/>
        <p:txBody>
          <a:bodyPr/>
          <a:lstStyle/>
          <a:p>
            <a:r>
              <a:rPr lang="en-US" dirty="0" smtClean="0"/>
              <a:t>A project that enables students to write their own narratives for specific audiences.</a:t>
            </a:r>
          </a:p>
          <a:p>
            <a:r>
              <a:rPr lang="en-US" dirty="0" smtClean="0"/>
              <a:t>Team Project</a:t>
            </a:r>
          </a:p>
          <a:p>
            <a:r>
              <a:rPr lang="en-US" dirty="0" smtClean="0"/>
              <a:t>Local Setting and Subject</a:t>
            </a:r>
          </a:p>
          <a:p>
            <a:r>
              <a:rPr lang="en-US" dirty="0" smtClean="0"/>
              <a:t>Targeting Peer Audience</a:t>
            </a:r>
          </a:p>
          <a:p>
            <a:r>
              <a:rPr lang="en-US" dirty="0" smtClean="0"/>
              <a:t>Using any available narrative medium: film, short story, installation art, poster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What are Climate Change Narratives?</a:t>
            </a:r>
            <a:endParaRPr lang="en-US" b="1" dirty="0"/>
          </a:p>
        </p:txBody>
      </p:sp>
      <p:sp>
        <p:nvSpPr>
          <p:cNvPr id="3" name="Content Placeholder 2"/>
          <p:cNvSpPr>
            <a:spLocks noGrp="1"/>
          </p:cNvSpPr>
          <p:nvPr>
            <p:ph idx="1"/>
          </p:nvPr>
        </p:nvSpPr>
        <p:spPr>
          <a:xfrm>
            <a:off x="304800" y="1676400"/>
            <a:ext cx="8686800" cy="4525963"/>
          </a:xfrm>
        </p:spPr>
        <p:txBody>
          <a:bodyPr>
            <a:normAutofit/>
          </a:bodyPr>
          <a:lstStyle/>
          <a:p>
            <a:r>
              <a:rPr lang="en-US" dirty="0" smtClean="0"/>
              <a:t>A sub-genre of Speculative Fiction, closely related to Science Fiction.</a:t>
            </a:r>
          </a:p>
          <a:p>
            <a:pPr>
              <a:buNone/>
            </a:pPr>
            <a:endParaRPr lang="en-US" sz="1600" dirty="0" smtClean="0"/>
          </a:p>
          <a:p>
            <a:r>
              <a:rPr lang="en-US" dirty="0" err="1" smtClean="0"/>
              <a:t>Cli-Fi</a:t>
            </a:r>
            <a:r>
              <a:rPr lang="en-US" dirty="0" smtClean="0"/>
              <a:t>: fictional work </a:t>
            </a:r>
            <a:r>
              <a:rPr lang="en-US" dirty="0" err="1" smtClean="0"/>
              <a:t>thematizing</a:t>
            </a:r>
            <a:r>
              <a:rPr lang="en-US" dirty="0" smtClean="0"/>
              <a:t> or plotted around climate change; setting is present, near-future, or retrospective from distant future. </a:t>
            </a:r>
          </a:p>
          <a:p>
            <a:pPr>
              <a:buNone/>
            </a:pPr>
            <a:endParaRPr lang="en-US" sz="1600" dirty="0" smtClean="0"/>
          </a:p>
          <a:p>
            <a:r>
              <a:rPr lang="en-US" dirty="0" smtClean="0"/>
              <a:t>Generally accepted: </a:t>
            </a:r>
            <a:r>
              <a:rPr lang="en-US" dirty="0" err="1" smtClean="0"/>
              <a:t>Cli</a:t>
            </a:r>
            <a:r>
              <a:rPr lang="en-US" dirty="0" smtClean="0"/>
              <a:t> </a:t>
            </a:r>
            <a:r>
              <a:rPr lang="en-US" dirty="0" err="1" smtClean="0"/>
              <a:t>Fi</a:t>
            </a:r>
            <a:r>
              <a:rPr lang="en-US" dirty="0" smtClean="0"/>
              <a:t> was developed in 1970s.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Cli-Fi</a:t>
            </a:r>
            <a:r>
              <a:rPr lang="en-US" dirty="0" smtClean="0"/>
              <a:t> Stats</a:t>
            </a:r>
            <a:endParaRPr lang="en-US" dirty="0"/>
          </a:p>
        </p:txBody>
      </p:sp>
      <p:sp>
        <p:nvSpPr>
          <p:cNvPr id="3" name="Content Placeholder 2"/>
          <p:cNvSpPr>
            <a:spLocks noGrp="1"/>
          </p:cNvSpPr>
          <p:nvPr>
            <p:ph idx="1"/>
          </p:nvPr>
        </p:nvSpPr>
        <p:spPr/>
        <p:txBody>
          <a:bodyPr/>
          <a:lstStyle/>
          <a:p>
            <a:r>
              <a:rPr lang="en-US" dirty="0" smtClean="0"/>
              <a:t>According to eco-fiction.com, </a:t>
            </a:r>
            <a:r>
              <a:rPr lang="en-US" dirty="0" err="1" smtClean="0"/>
              <a:t>cli-fi</a:t>
            </a:r>
            <a:r>
              <a:rPr lang="en-US" dirty="0" smtClean="0"/>
              <a:t> narratives are the fastest growing subset of nature-themed fiction. </a:t>
            </a:r>
          </a:p>
          <a:p>
            <a:r>
              <a:rPr lang="en-US" dirty="0" smtClean="0"/>
              <a:t>In the last two years, 103 of 124 nature-themed fiction publications were </a:t>
            </a:r>
            <a:r>
              <a:rPr lang="en-US" dirty="0" err="1" smtClean="0"/>
              <a:t>cli-fi</a:t>
            </a:r>
            <a:r>
              <a:rPr lang="en-US" dirty="0" smtClean="0"/>
              <a:t>.</a:t>
            </a:r>
          </a:p>
          <a:p>
            <a:r>
              <a:rPr lang="en-US" dirty="0" smtClean="0"/>
              <a:t>In the last 150 years, 88 of 128 were </a:t>
            </a:r>
            <a:r>
              <a:rPr lang="en-US" dirty="0" err="1" smtClean="0"/>
              <a:t>cli-fi</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Science Fiction</a:t>
            </a:r>
            <a:endParaRPr lang="en-US" b="1" dirty="0"/>
          </a:p>
        </p:txBody>
      </p:sp>
      <p:sp>
        <p:nvSpPr>
          <p:cNvPr id="3" name="Content Placeholder 2"/>
          <p:cNvSpPr>
            <a:spLocks noGrp="1"/>
          </p:cNvSpPr>
          <p:nvPr>
            <p:ph idx="1"/>
          </p:nvPr>
        </p:nvSpPr>
        <p:spPr>
          <a:xfrm>
            <a:off x="304800" y="1371600"/>
            <a:ext cx="8382000" cy="5257800"/>
          </a:xfrm>
        </p:spPr>
        <p:txBody>
          <a:bodyPr>
            <a:noAutofit/>
          </a:bodyPr>
          <a:lstStyle/>
          <a:p>
            <a:r>
              <a:rPr lang="en-US" sz="3000" dirty="0" err="1" smtClean="0"/>
              <a:t>Sci</a:t>
            </a:r>
            <a:r>
              <a:rPr lang="en-US" sz="3000" dirty="0" smtClean="0"/>
              <a:t> </a:t>
            </a:r>
            <a:r>
              <a:rPr lang="en-US" sz="3000" dirty="0" err="1" smtClean="0"/>
              <a:t>Fi</a:t>
            </a:r>
            <a:r>
              <a:rPr lang="en-US" sz="3000" dirty="0" smtClean="0"/>
              <a:t>: fiction that explores potential consequences of scientific and technological innovations; often futuristic settings. </a:t>
            </a:r>
          </a:p>
          <a:p>
            <a:pPr>
              <a:buNone/>
            </a:pPr>
            <a:endParaRPr lang="en-US" sz="1000" dirty="0" smtClean="0"/>
          </a:p>
          <a:p>
            <a:r>
              <a:rPr lang="en-US" sz="3000" dirty="0" smtClean="0"/>
              <a:t>Mary Shelley’s Frankenstein, 1818, often cited as originating genre.</a:t>
            </a:r>
          </a:p>
          <a:p>
            <a:pPr>
              <a:buNone/>
            </a:pPr>
            <a:endParaRPr lang="en-US" sz="1000" dirty="0" smtClean="0"/>
          </a:p>
          <a:p>
            <a:r>
              <a:rPr lang="en-US" sz="3000" dirty="0" smtClean="0"/>
              <a:t>Co-emergent with disciplines of modern science, industrialism, urbanism, consumer capitalism, middle-class mass public.</a:t>
            </a:r>
          </a:p>
          <a:p>
            <a:pPr>
              <a:buNone/>
            </a:pPr>
            <a:endParaRPr lang="en-US" sz="1000" dirty="0" smtClean="0"/>
          </a:p>
          <a:p>
            <a:r>
              <a:rPr lang="en-US" sz="3000" dirty="0" smtClean="0"/>
              <a:t>Ranges from </a:t>
            </a:r>
            <a:r>
              <a:rPr lang="en-US" sz="3000" dirty="0" err="1" smtClean="0"/>
              <a:t>boosterism</a:t>
            </a:r>
            <a:r>
              <a:rPr lang="en-US" sz="3000" dirty="0" smtClean="0"/>
              <a:t> to dystopian.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Speculative Fiction</a:t>
            </a:r>
            <a:endParaRPr lang="en-US" b="1" dirty="0"/>
          </a:p>
        </p:txBody>
      </p:sp>
      <p:sp>
        <p:nvSpPr>
          <p:cNvPr id="3" name="Content Placeholder 2"/>
          <p:cNvSpPr>
            <a:spLocks noGrp="1"/>
          </p:cNvSpPr>
          <p:nvPr>
            <p:ph idx="1"/>
          </p:nvPr>
        </p:nvSpPr>
        <p:spPr>
          <a:xfrm>
            <a:off x="381000" y="1371600"/>
            <a:ext cx="8229600" cy="5029200"/>
          </a:xfrm>
        </p:spPr>
        <p:txBody>
          <a:bodyPr>
            <a:normAutofit fontScale="92500" lnSpcReduction="20000"/>
          </a:bodyPr>
          <a:lstStyle/>
          <a:p>
            <a:pPr>
              <a:lnSpc>
                <a:spcPct val="120000"/>
              </a:lnSpc>
            </a:pPr>
            <a:r>
              <a:rPr lang="en-US" dirty="0" smtClean="0"/>
              <a:t>Broad genre: any fictional writing set in worlds postulated, by terms of story, as realistic or scientifically possible, including fantasy.</a:t>
            </a:r>
          </a:p>
          <a:p>
            <a:pPr>
              <a:lnSpc>
                <a:spcPct val="120000"/>
              </a:lnSpc>
              <a:buNone/>
            </a:pPr>
            <a:endParaRPr lang="en-US" sz="1100" dirty="0" smtClean="0"/>
          </a:p>
          <a:p>
            <a:pPr>
              <a:lnSpc>
                <a:spcPct val="120000"/>
              </a:lnSpc>
            </a:pPr>
            <a:r>
              <a:rPr lang="en-US" dirty="0" smtClean="0"/>
              <a:t>Using narrative to play philosophical game of “what if” to spin out likelihood of causal chains. </a:t>
            </a:r>
          </a:p>
          <a:p>
            <a:pPr>
              <a:lnSpc>
                <a:spcPct val="120000"/>
              </a:lnSpc>
              <a:buNone/>
            </a:pPr>
            <a:endParaRPr lang="en-US" sz="1100" dirty="0" smtClean="0"/>
          </a:p>
          <a:p>
            <a:pPr>
              <a:lnSpc>
                <a:spcPct val="120000"/>
              </a:lnSpc>
            </a:pPr>
            <a:r>
              <a:rPr lang="en-US" dirty="0" smtClean="0"/>
              <a:t>Using narrative to imagine alternative futures, alternative possibilities; scenario building.</a:t>
            </a:r>
          </a:p>
          <a:p>
            <a:pPr>
              <a:lnSpc>
                <a:spcPct val="120000"/>
              </a:lnSpc>
              <a:buNone/>
            </a:pPr>
            <a:endParaRPr lang="en-US" sz="1100" dirty="0" smtClean="0"/>
          </a:p>
          <a:p>
            <a:pPr>
              <a:lnSpc>
                <a:spcPct val="120000"/>
              </a:lnSpc>
            </a:pPr>
            <a:r>
              <a:rPr lang="en-US" dirty="0" smtClean="0"/>
              <a:t>As ancient as storytelling; in some respects, the main purpose of using fictional narrative.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Narrative</a:t>
            </a:r>
            <a:endParaRPr lang="en-US" b="1" dirty="0"/>
          </a:p>
        </p:txBody>
      </p:sp>
      <p:sp>
        <p:nvSpPr>
          <p:cNvPr id="3" name="Content Placeholder 2"/>
          <p:cNvSpPr>
            <a:spLocks noGrp="1"/>
          </p:cNvSpPr>
          <p:nvPr>
            <p:ph idx="1"/>
          </p:nvPr>
        </p:nvSpPr>
        <p:spPr/>
        <p:txBody>
          <a:bodyPr>
            <a:normAutofit/>
          </a:bodyPr>
          <a:lstStyle/>
          <a:p>
            <a:r>
              <a:rPr lang="en-US" sz="3000" dirty="0" smtClean="0"/>
              <a:t>Narrative is any report of a sequence of events leading to a conflict and its resolution, linked together by cause and effect and having a discernible point of narration.</a:t>
            </a:r>
          </a:p>
          <a:p>
            <a:pPr>
              <a:buNone/>
            </a:pPr>
            <a:endParaRPr lang="en-US" sz="1000" dirty="0" smtClean="0"/>
          </a:p>
          <a:p>
            <a:r>
              <a:rPr lang="en-US" sz="3000" dirty="0" smtClean="0"/>
              <a:t>God created the world in seven days.</a:t>
            </a:r>
          </a:p>
          <a:p>
            <a:pPr>
              <a:buNone/>
            </a:pPr>
            <a:endParaRPr lang="en-US" sz="1000" dirty="0" smtClean="0"/>
          </a:p>
          <a:p>
            <a:r>
              <a:rPr lang="en-US" sz="3000" dirty="0" smtClean="0"/>
              <a:t>We now predict that the world will warm by 4°C by 2100, ending human civilization as we know it. </a:t>
            </a:r>
            <a:endParaRPr lang="en-US" sz="3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Why Teach </a:t>
            </a:r>
            <a:r>
              <a:rPr lang="en-US" b="1" dirty="0" err="1" smtClean="0"/>
              <a:t>Cli-Fi</a:t>
            </a:r>
            <a:r>
              <a:rPr lang="en-US" b="1" dirty="0" smtClean="0"/>
              <a:t>?</a:t>
            </a:r>
            <a:endParaRPr lang="en-US" b="1" dirty="0"/>
          </a:p>
        </p:txBody>
      </p:sp>
      <p:sp>
        <p:nvSpPr>
          <p:cNvPr id="3" name="Content Placeholder 2"/>
          <p:cNvSpPr>
            <a:spLocks noGrp="1"/>
          </p:cNvSpPr>
          <p:nvPr>
            <p:ph idx="1"/>
          </p:nvPr>
        </p:nvSpPr>
        <p:spPr>
          <a:xfrm>
            <a:off x="457200" y="1371600"/>
            <a:ext cx="8229600" cy="5181600"/>
          </a:xfrm>
        </p:spPr>
        <p:txBody>
          <a:bodyPr>
            <a:normAutofit lnSpcReduction="10000"/>
          </a:bodyPr>
          <a:lstStyle/>
          <a:p>
            <a:r>
              <a:rPr lang="en-US" sz="3000" dirty="0" smtClean="0"/>
              <a:t>“</a:t>
            </a:r>
            <a:r>
              <a:rPr lang="en-US" sz="3000" i="1" dirty="0" smtClean="0"/>
              <a:t>It is not sufficient to argue that more or clearer information about climate change from scientists will lead to greater public engagement</a:t>
            </a:r>
            <a:r>
              <a:rPr lang="en-US" sz="3000" dirty="0" smtClean="0"/>
              <a:t>.” </a:t>
            </a:r>
          </a:p>
          <a:p>
            <a:pPr>
              <a:buNone/>
            </a:pPr>
            <a:r>
              <a:rPr lang="en-US" sz="3000" dirty="0" smtClean="0"/>
              <a:t>	</a:t>
            </a:r>
            <a:r>
              <a:rPr lang="en-US" sz="3000" dirty="0" err="1" smtClean="0"/>
              <a:t>Hulme</a:t>
            </a:r>
            <a:r>
              <a:rPr lang="en-US" sz="3000" dirty="0" smtClean="0"/>
              <a:t> 215</a:t>
            </a:r>
          </a:p>
          <a:p>
            <a:pPr>
              <a:buNone/>
            </a:pPr>
            <a:endParaRPr lang="en-US" sz="3000" dirty="0" smtClean="0"/>
          </a:p>
          <a:p>
            <a:r>
              <a:rPr lang="en-US" sz="3000" dirty="0" smtClean="0"/>
              <a:t>There is enough science, enough technology, and enough money to address all the mitigation and adaptation necessary to keep global temps below 2°C by 2050. </a:t>
            </a:r>
            <a:r>
              <a:rPr lang="en-US" sz="3000" dirty="0" smtClean="0">
                <a:solidFill>
                  <a:srgbClr val="FF0000"/>
                </a:solidFill>
              </a:rPr>
              <a:t>2°C by 2100 is much harder, but still feasible with current science, technology, and available money.</a:t>
            </a:r>
            <a:endParaRPr lang="en-US" sz="3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Why Teach </a:t>
            </a:r>
            <a:r>
              <a:rPr lang="en-US" b="1" dirty="0" err="1" smtClean="0"/>
              <a:t>Cli</a:t>
            </a:r>
            <a:r>
              <a:rPr lang="en-US" b="1" dirty="0" err="1"/>
              <a:t>-</a:t>
            </a:r>
            <a:r>
              <a:rPr lang="en-US" b="1" dirty="0" err="1" smtClean="0"/>
              <a:t>Fi</a:t>
            </a:r>
            <a:r>
              <a:rPr lang="en-US" b="1" dirty="0" smtClean="0"/>
              <a:t>?</a:t>
            </a:r>
            <a:endParaRPr lang="en-US" b="1" dirty="0"/>
          </a:p>
        </p:txBody>
      </p:sp>
      <p:sp>
        <p:nvSpPr>
          <p:cNvPr id="3" name="Content Placeholder 2"/>
          <p:cNvSpPr>
            <a:spLocks noGrp="1"/>
          </p:cNvSpPr>
          <p:nvPr>
            <p:ph idx="1"/>
          </p:nvPr>
        </p:nvSpPr>
        <p:spPr>
          <a:xfrm>
            <a:off x="457200" y="1295400"/>
            <a:ext cx="8229600" cy="5334000"/>
          </a:xfrm>
        </p:spPr>
        <p:txBody>
          <a:bodyPr>
            <a:noAutofit/>
          </a:bodyPr>
          <a:lstStyle/>
          <a:p>
            <a:r>
              <a:rPr lang="en-US" sz="3000" dirty="0" smtClean="0"/>
              <a:t>“</a:t>
            </a:r>
            <a:r>
              <a:rPr lang="en-US" sz="3000" i="1" dirty="0" smtClean="0"/>
              <a:t>Science can’t help us discover the meaning of climate change</a:t>
            </a:r>
            <a:r>
              <a:rPr lang="en-US" sz="3000" dirty="0" smtClean="0"/>
              <a:t>.” Mike </a:t>
            </a:r>
            <a:r>
              <a:rPr lang="en-US" sz="3000" dirty="0" err="1" smtClean="0"/>
              <a:t>Hulme</a:t>
            </a:r>
            <a:r>
              <a:rPr lang="en-US" sz="3000" dirty="0" smtClean="0"/>
              <a:t>, Why We Disagree About Climate Change, p. 325</a:t>
            </a:r>
          </a:p>
          <a:p>
            <a:pPr>
              <a:buNone/>
            </a:pPr>
            <a:endParaRPr lang="en-US" sz="1000" dirty="0" smtClean="0"/>
          </a:p>
          <a:p>
            <a:r>
              <a:rPr lang="en-US" sz="3000" dirty="0" smtClean="0"/>
              <a:t>“</a:t>
            </a:r>
            <a:r>
              <a:rPr lang="en-US" sz="3000" i="1" dirty="0" smtClean="0"/>
              <a:t>As well as describing physical reality, climate can then also be understood as an imaginative idea</a:t>
            </a:r>
            <a:r>
              <a:rPr lang="en-US" sz="3000" dirty="0" smtClean="0"/>
              <a:t>.” </a:t>
            </a:r>
            <a:r>
              <a:rPr lang="en-US" sz="3000" dirty="0" err="1" smtClean="0"/>
              <a:t>Hulme</a:t>
            </a:r>
            <a:r>
              <a:rPr lang="en-US" sz="3000" dirty="0" smtClean="0"/>
              <a:t> p. 14</a:t>
            </a:r>
          </a:p>
          <a:p>
            <a:pPr>
              <a:buNone/>
            </a:pPr>
            <a:endParaRPr lang="en-US" sz="1000" dirty="0" smtClean="0"/>
          </a:p>
          <a:p>
            <a:r>
              <a:rPr lang="en-US" sz="3000" dirty="0" smtClean="0"/>
              <a:t>“</a:t>
            </a:r>
            <a:r>
              <a:rPr lang="en-US" sz="3000" i="1" dirty="0" smtClean="0"/>
              <a:t>One of the reasons we disagree about climate change is that we receive multiple and conflicting messages about climate change and we interpret them in different ways</a:t>
            </a:r>
            <a:r>
              <a:rPr lang="en-US" sz="3000" dirty="0" smtClean="0"/>
              <a:t>.” </a:t>
            </a:r>
            <a:r>
              <a:rPr lang="en-US" sz="3000" dirty="0" err="1" smtClean="0"/>
              <a:t>Hulme</a:t>
            </a:r>
            <a:r>
              <a:rPr lang="en-US" sz="3000" dirty="0" smtClean="0"/>
              <a:t> p. 215.</a:t>
            </a:r>
            <a:endParaRPr lang="en-US" sz="3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Why Teach </a:t>
            </a:r>
            <a:r>
              <a:rPr lang="en-US" b="1" dirty="0" err="1" smtClean="0"/>
              <a:t>Cli-Fi</a:t>
            </a:r>
            <a:r>
              <a:rPr lang="en-US" b="1" dirty="0" smtClean="0"/>
              <a:t>?</a:t>
            </a:r>
            <a:endParaRPr lang="en-US" b="1" dirty="0"/>
          </a:p>
        </p:txBody>
      </p:sp>
      <p:sp>
        <p:nvSpPr>
          <p:cNvPr id="3" name="Content Placeholder 2"/>
          <p:cNvSpPr>
            <a:spLocks noGrp="1"/>
          </p:cNvSpPr>
          <p:nvPr>
            <p:ph idx="1"/>
          </p:nvPr>
        </p:nvSpPr>
        <p:spPr>
          <a:xfrm>
            <a:off x="381000" y="1143000"/>
            <a:ext cx="8229600" cy="5059363"/>
          </a:xfrm>
        </p:spPr>
        <p:txBody>
          <a:bodyPr>
            <a:normAutofit fontScale="85000" lnSpcReduction="20000"/>
          </a:bodyPr>
          <a:lstStyle/>
          <a:p>
            <a:r>
              <a:rPr lang="en-US" dirty="0" smtClean="0"/>
              <a:t>The dominant narrative about climate change is apocalyptic-dystopian.</a:t>
            </a:r>
          </a:p>
          <a:p>
            <a:pPr>
              <a:buNone/>
            </a:pPr>
            <a:endParaRPr lang="en-US" sz="1100" dirty="0" smtClean="0"/>
          </a:p>
          <a:p>
            <a:r>
              <a:rPr lang="en-US" dirty="0" smtClean="0"/>
              <a:t>“</a:t>
            </a:r>
            <a:r>
              <a:rPr lang="en-US" i="1" dirty="0" smtClean="0"/>
              <a:t>While it has been claimed that the term ‘catastrophic climate change’ should be adopted in order to alarm the public, positive messages tend to be more attractive and effective in motivating behavior change than negative one</a:t>
            </a:r>
            <a:r>
              <a:rPr lang="en-US" dirty="0" smtClean="0"/>
              <a:t>s.” </a:t>
            </a:r>
            <a:r>
              <a:rPr lang="en-US" dirty="0" err="1" smtClean="0"/>
              <a:t>Hulme</a:t>
            </a:r>
            <a:r>
              <a:rPr lang="en-US" dirty="0" smtClean="0"/>
              <a:t> p. 234-5</a:t>
            </a:r>
          </a:p>
          <a:p>
            <a:pPr>
              <a:buNone/>
            </a:pPr>
            <a:endParaRPr lang="en-US" sz="1100" dirty="0" smtClean="0"/>
          </a:p>
          <a:p>
            <a:r>
              <a:rPr lang="en-US" dirty="0" smtClean="0"/>
              <a:t>“</a:t>
            </a:r>
            <a:r>
              <a:rPr lang="en-US" i="1" dirty="0" smtClean="0"/>
              <a:t>It frequently leads to disempowerment, apathy, and skepticism among its audience</a:t>
            </a:r>
            <a:r>
              <a:rPr lang="en-US" dirty="0" smtClean="0"/>
              <a:t>.” </a:t>
            </a:r>
            <a:r>
              <a:rPr lang="en-US" dirty="0" err="1" smtClean="0"/>
              <a:t>Hulme</a:t>
            </a:r>
            <a:r>
              <a:rPr lang="en-US" dirty="0" smtClean="0"/>
              <a:t> 348</a:t>
            </a:r>
          </a:p>
          <a:p>
            <a:r>
              <a:rPr lang="en-US" dirty="0" err="1" smtClean="0"/>
              <a:t>Leiserowitz</a:t>
            </a:r>
            <a:r>
              <a:rPr lang="en-US" dirty="0" smtClean="0"/>
              <a:t> Study on </a:t>
            </a:r>
            <a:r>
              <a:rPr lang="en-US" dirty="0" err="1" smtClean="0"/>
              <a:t>AmericanAttitudes</a:t>
            </a:r>
            <a:r>
              <a:rPr lang="en-US" dirty="0" smtClean="0"/>
              <a:t> toward CC: </a:t>
            </a:r>
            <a:r>
              <a:rPr lang="en-US" dirty="0" smtClean="0">
                <a:hlinkClick r:id="rId3"/>
              </a:rPr>
              <a:t>http://environment.yale.edu/climate-communication/articles/archives/C15</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2844</Words>
  <Application>Microsoft Macintosh PowerPoint</Application>
  <PresentationFormat>On-screen Show (4:3)</PresentationFormat>
  <Paragraphs>120</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Climate Change Narratives</vt:lpstr>
      <vt:lpstr>What are Climate Change Narratives?</vt:lpstr>
      <vt:lpstr>Cli-Fi Stats</vt:lpstr>
      <vt:lpstr>Science Fiction</vt:lpstr>
      <vt:lpstr>Speculative Fiction</vt:lpstr>
      <vt:lpstr>Narrative</vt:lpstr>
      <vt:lpstr>Why Teach Cli-Fi?</vt:lpstr>
      <vt:lpstr>Why Teach Cli-Fi?</vt:lpstr>
      <vt:lpstr>Why Teach Cli-Fi?</vt:lpstr>
      <vt:lpstr>Why Teach Cli-Fi?</vt:lpstr>
      <vt:lpstr>Why Teach Cli-Fi?</vt:lpstr>
      <vt:lpstr>What I teach: Primary Texts</vt:lpstr>
      <vt:lpstr>What I Teach: Types of Texts</vt:lpstr>
      <vt:lpstr>What I Teach: Secondary Texts</vt:lpstr>
      <vt:lpstr>What I Teach: Intellectual Approaches</vt:lpstr>
      <vt:lpstr>What I Teach: The Empire Writes 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hubbell</dc:creator>
  <cp:lastModifiedBy>Information Technology</cp:lastModifiedBy>
  <cp:revision>45</cp:revision>
  <dcterms:created xsi:type="dcterms:W3CDTF">2015-01-07T19:00:59Z</dcterms:created>
  <dcterms:modified xsi:type="dcterms:W3CDTF">2015-01-09T12:39:33Z</dcterms:modified>
</cp:coreProperties>
</file>